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93" r:id="rId2"/>
    <p:sldId id="368" r:id="rId3"/>
    <p:sldId id="365" r:id="rId4"/>
    <p:sldId id="376" r:id="rId5"/>
    <p:sldId id="283" r:id="rId6"/>
    <p:sldId id="362" r:id="rId7"/>
    <p:sldId id="349" r:id="rId8"/>
    <p:sldId id="326" r:id="rId9"/>
    <p:sldId id="328" r:id="rId10"/>
    <p:sldId id="372" r:id="rId11"/>
    <p:sldId id="377" r:id="rId12"/>
    <p:sldId id="378" r:id="rId13"/>
    <p:sldId id="399" r:id="rId14"/>
    <p:sldId id="370" r:id="rId15"/>
    <p:sldId id="289" r:id="rId16"/>
    <p:sldId id="369" r:id="rId17"/>
    <p:sldId id="262" r:id="rId18"/>
    <p:sldId id="398" r:id="rId19"/>
    <p:sldId id="268" r:id="rId20"/>
    <p:sldId id="267" r:id="rId21"/>
    <p:sldId id="389" r:id="rId22"/>
    <p:sldId id="390" r:id="rId23"/>
    <p:sldId id="391" r:id="rId24"/>
    <p:sldId id="392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738"/>
    <a:srgbClr val="918162"/>
    <a:srgbClr val="938363"/>
    <a:srgbClr val="9B7B3A"/>
    <a:srgbClr val="F1E29D"/>
    <a:srgbClr val="BE9340"/>
    <a:srgbClr val="CE9A00"/>
    <a:srgbClr val="E0B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06" autoAdjust="0"/>
    <p:restoredTop sz="94490"/>
  </p:normalViewPr>
  <p:slideViewPr>
    <p:cSldViewPr snapToGrid="0" snapToObjects="1">
      <p:cViewPr varScale="1">
        <p:scale>
          <a:sx n="72" d="100"/>
          <a:sy n="72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1D041-1A76-BB49-9D9E-7A791505B45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33AA4-2681-634B-9A76-8AEF53872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4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33AA4-2681-634B-9A76-8AEF538725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C292-1514-1E48-A8D6-348240BDACD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8E90-783B-094F-8253-23BEED1A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9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C292-1514-1E48-A8D6-348240BDACD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8E90-783B-094F-8253-23BEED1A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C292-1514-1E48-A8D6-348240BDACD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8E90-783B-094F-8253-23BEED1A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4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C292-1514-1E48-A8D6-348240BDACD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8E90-783B-094F-8253-23BEED1A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1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C292-1514-1E48-A8D6-348240BDACD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8E90-783B-094F-8253-23BEED1A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C292-1514-1E48-A8D6-348240BDACD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8E90-783B-094F-8253-23BEED1A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9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C292-1514-1E48-A8D6-348240BDACD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8E90-783B-094F-8253-23BEED1A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C292-1514-1E48-A8D6-348240BDACD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8E90-783B-094F-8253-23BEED1A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2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C292-1514-1E48-A8D6-348240BDACD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8E90-783B-094F-8253-23BEED1A55C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03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13CB6A-C659-4FF9-81D4-CA97618AD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5912530"/>
            <a:ext cx="656550" cy="6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C292-1514-1E48-A8D6-348240BDACD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8E90-783B-094F-8253-23BEED1A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C292-1514-1E48-A8D6-348240BDACD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8E90-783B-094F-8253-23BEED1A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0C292-1514-1E48-A8D6-348240BDACD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B8E90-783B-094F-8253-23BEED1A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jpe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23" Type="http://schemas.openxmlformats.org/officeDocument/2006/relationships/image" Target="../media/image30.pn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9.jpeg"/><Relationship Id="rId27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388446-3E0D-48B9-B4E0-B7C36C977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461" y="2047461"/>
            <a:ext cx="2763078" cy="27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6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60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5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7037" y="485628"/>
            <a:ext cx="876932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ctr">
              <a:defRPr sz="4000" b="1">
                <a:ln/>
                <a:solidFill>
                  <a:srgbClr val="967738"/>
                </a:solidFill>
                <a:latin typeface="Times New Roman" panose="02020603050405020304" pitchFamily="18" charset="0"/>
                <a:ea typeface="Trajan Pro 3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ELEGANZ PARTNERS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7037" y="1747777"/>
            <a:ext cx="8997971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Givenchy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L'Oréal Luxe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Shiseido Group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Euroitalia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Guerlain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Clarins Group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Bvlgari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Kenzo LVMH FB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Loewe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Micys Company S.p.A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Groupe Bogart</a:t>
            </a:r>
          </a:p>
        </p:txBody>
      </p:sp>
    </p:spTree>
    <p:extLst>
      <p:ext uri="{BB962C8B-B14F-4D97-AF65-F5344CB8AC3E}">
        <p14:creationId xmlns:p14="http://schemas.microsoft.com/office/powerpoint/2010/main" val="241462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7037" y="146861"/>
            <a:ext cx="876932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ctr">
              <a:defRPr sz="4000" b="1">
                <a:ln/>
                <a:solidFill>
                  <a:srgbClr val="967738"/>
                </a:solidFill>
                <a:latin typeface="Times New Roman" panose="02020603050405020304" pitchFamily="18" charset="0"/>
                <a:ea typeface="Trajan Pro 3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BRAND PORTFOLIO </a:t>
            </a:r>
          </a:p>
        </p:txBody>
      </p:sp>
      <p:pic>
        <p:nvPicPr>
          <p:cNvPr id="3" name="Picture 2" descr="Image result for Hermes fragrance log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25" y="1191510"/>
            <a:ext cx="1387840" cy="79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28" y="3055477"/>
            <a:ext cx="2395348" cy="2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5" y="4791209"/>
            <a:ext cx="1807068" cy="30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0191" y="1530672"/>
            <a:ext cx="2577091" cy="15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94" y="2275895"/>
            <a:ext cx="2498501" cy="836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20942"/>
          <a:stretch/>
        </p:blipFill>
        <p:spPr>
          <a:xfrm>
            <a:off x="4457470" y="2891194"/>
            <a:ext cx="2562044" cy="855543"/>
          </a:xfrm>
          <a:prstGeom prst="rect">
            <a:avLst/>
          </a:prstGeom>
        </p:spPr>
      </p:pic>
      <p:pic>
        <p:nvPicPr>
          <p:cNvPr id="9" name="Picture 2" descr="C:\Users\aqif.ismail.MAPLEPHARMA\Pictures\Versace-Perfume-Logo.jpg"/>
          <p:cNvPicPr>
            <a:picLocks noChangeAspect="1" noChangeArrowheads="1"/>
          </p:cNvPicPr>
          <p:nvPr/>
        </p:nvPicPr>
        <p:blipFill>
          <a:blip r:embed="rId8" cstate="print"/>
          <a:srcRect t="24037" b="21184"/>
          <a:stretch>
            <a:fillRect/>
          </a:stretch>
        </p:blipFill>
        <p:spPr bwMode="auto">
          <a:xfrm>
            <a:off x="4970184" y="3811801"/>
            <a:ext cx="1617107" cy="885834"/>
          </a:xfrm>
          <a:prstGeom prst="rect">
            <a:avLst/>
          </a:prstGeom>
          <a:noFill/>
        </p:spPr>
      </p:pic>
      <p:pic>
        <p:nvPicPr>
          <p:cNvPr id="10" name="Picture 2" descr="http://blog.mi-mall.com/wp-content/uploads/2013/09/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92" y="4817246"/>
            <a:ext cx="1464200" cy="47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logonoid.com/images/missoni-log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8" b="17754"/>
          <a:stretch/>
        </p:blipFill>
        <p:spPr bwMode="auto">
          <a:xfrm>
            <a:off x="5000595" y="5354931"/>
            <a:ext cx="1556281" cy="59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4" y="6266497"/>
            <a:ext cx="1847590" cy="290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4" b="30329"/>
          <a:stretch/>
        </p:blipFill>
        <p:spPr>
          <a:xfrm>
            <a:off x="950666" y="5522141"/>
            <a:ext cx="1543294" cy="38636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578" y="865574"/>
            <a:ext cx="2168626" cy="2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112" y="1347755"/>
            <a:ext cx="2168012" cy="2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 descr="H:\6a00d8341c4eab53ef0134848395e7970c-800wi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2" b="23843"/>
          <a:stretch/>
        </p:blipFill>
        <p:spPr bwMode="auto">
          <a:xfrm>
            <a:off x="9110416" y="3770307"/>
            <a:ext cx="1497399" cy="58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63" y="4546575"/>
            <a:ext cx="1344706" cy="5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:\cacharel_logo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112" y="5239554"/>
            <a:ext cx="2268781" cy="4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07" y="2106682"/>
            <a:ext cx="1344706" cy="50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48" y="2661671"/>
            <a:ext cx="1857936" cy="33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078183" y="5923664"/>
            <a:ext cx="1709901" cy="280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078183" y="6445045"/>
            <a:ext cx="1795908" cy="19742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3" name="Picture 2" descr="http://demandware.edgesuite.net.s0.frz.io/aafs_prd/on/demandware.static/-/Sites-cfgus-Library/default/dwd2d0fa47/assets/img/article/new-logo-2016/banner.jpg?frz-v2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6" b="22511"/>
          <a:stretch/>
        </p:blipFill>
        <p:spPr bwMode="auto">
          <a:xfrm>
            <a:off x="5018953" y="6132102"/>
            <a:ext cx="1664993" cy="48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4" b="28579"/>
          <a:stretch/>
        </p:blipFill>
        <p:spPr>
          <a:xfrm>
            <a:off x="8659493" y="1671381"/>
            <a:ext cx="2322222" cy="606009"/>
          </a:xfrm>
          <a:prstGeom prst="rect">
            <a:avLst/>
          </a:prstGeom>
        </p:spPr>
      </p:pic>
      <p:pic>
        <p:nvPicPr>
          <p:cNvPr id="26" name="Picture 25" descr="dolce-gabbana-1156.jpg"/>
          <p:cNvPicPr>
            <a:picLocks noChangeAspect="1"/>
          </p:cNvPicPr>
          <p:nvPr/>
        </p:nvPicPr>
        <p:blipFill rotWithShape="1">
          <a:blip r:embed="rId24" cstate="email"/>
          <a:srcRect t="25549" b="38631"/>
          <a:stretch/>
        </p:blipFill>
        <p:spPr>
          <a:xfrm>
            <a:off x="4793422" y="1974386"/>
            <a:ext cx="1890524" cy="328927"/>
          </a:xfrm>
          <a:prstGeom prst="rect">
            <a:avLst/>
          </a:prstGeom>
        </p:spPr>
      </p:pic>
      <p:pic>
        <p:nvPicPr>
          <p:cNvPr id="1028" name="Picture 4" descr="Image result for valentino perfume logo">
            <a:extLst>
              <a:ext uri="{FF2B5EF4-FFF2-40B4-BE49-F238E27FC236}">
                <a16:creationId xmlns:a16="http://schemas.microsoft.com/office/drawing/2014/main" id="{74D2765F-77E7-41E3-A9BC-9B69AFB8B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4" t="57413" r="7333" b="16394"/>
          <a:stretch/>
        </p:blipFill>
        <p:spPr bwMode="auto">
          <a:xfrm>
            <a:off x="8802259" y="3127295"/>
            <a:ext cx="2119790" cy="51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CB8CBB-E15A-4825-B245-472364102768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7977" t="28074" r="8534" b="31269"/>
          <a:stretch/>
        </p:blipFill>
        <p:spPr>
          <a:xfrm>
            <a:off x="773602" y="3619013"/>
            <a:ext cx="1998932" cy="8858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FE559BA-2472-45E9-ACD2-B7BD55C7997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7102" y="2388930"/>
            <a:ext cx="2844428" cy="2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4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7037" y="146861"/>
            <a:ext cx="876932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ctr">
              <a:defRPr sz="4000" b="1">
                <a:ln/>
                <a:solidFill>
                  <a:srgbClr val="967738"/>
                </a:solidFill>
                <a:latin typeface="Times New Roman" panose="02020603050405020304" pitchFamily="18" charset="0"/>
                <a:ea typeface="Trajan Pro 3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BRAND PORTFOLIO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7134C0C-E779-4C42-A5EB-951EC77FC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70" y="1941069"/>
            <a:ext cx="2275337" cy="4955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A2F78BF-C12A-47E8-A76F-B978DE3B4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67" y="3087345"/>
            <a:ext cx="2477540" cy="4955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7DD18A-FDB1-4A3F-B79E-0A3266AD9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00" t="32435" r="7934" b="34637"/>
          <a:stretch/>
        </p:blipFill>
        <p:spPr>
          <a:xfrm>
            <a:off x="565791" y="3924507"/>
            <a:ext cx="2464693" cy="5819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119D0C6-8369-4D8B-A3C5-DE70CD2CB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23" y="4788910"/>
            <a:ext cx="2694361" cy="13700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2B090F3-652E-4068-8024-A7E376078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428276"/>
            <a:ext cx="27146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96348" y="1825625"/>
            <a:ext cx="9919252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Personalized Wall Units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Wall Units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Gondola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Shelves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936476" y="276622"/>
            <a:ext cx="83438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9B7B3A"/>
                </a:solidFill>
                <a:latin typeface="Times New Roman" panose="02020603050405020304" pitchFamily="18" charset="0"/>
                <a:ea typeface="Trajan Pro 3" charset="0"/>
                <a:cs typeface="Times New Roman" panose="02020603050405020304" pitchFamily="18" charset="0"/>
              </a:rPr>
              <a:t>VISIBILITY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6356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9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2" y="-121912"/>
            <a:ext cx="12197621" cy="6983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640" y="156754"/>
            <a:ext cx="4641669" cy="24558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802" y="1481511"/>
            <a:ext cx="737616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ctr">
              <a:defRPr sz="5400" b="1">
                <a:ln/>
                <a:solidFill>
                  <a:srgbClr val="9B7B3A"/>
                </a:solidFill>
                <a:latin typeface="Times New Roman" panose="02020603050405020304" pitchFamily="18" charset="0"/>
                <a:ea typeface="Trajan Pro 3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938363"/>
                </a:solidFill>
              </a:rPr>
              <a:t>CITY WISE COVERAGE</a:t>
            </a:r>
          </a:p>
        </p:txBody>
      </p:sp>
    </p:spTree>
    <p:extLst>
      <p:ext uri="{BB962C8B-B14F-4D97-AF65-F5344CB8AC3E}">
        <p14:creationId xmlns:p14="http://schemas.microsoft.com/office/powerpoint/2010/main" val="3871722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103" y="1378044"/>
            <a:ext cx="4257675" cy="1990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343400"/>
            <a:ext cx="85470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New Huge investment by implementing new ERP system with the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latest version of SAP Business HANA, this will be great added value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for our reporting system.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990" y="244697"/>
            <a:ext cx="6787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Eleganz Luxury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A2D3D8-22DA-40F7-89EA-2FA9EC6D8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1297230"/>
            <a:ext cx="2763078" cy="27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39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6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630" y="1504182"/>
            <a:ext cx="110936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Pakistan’s parallel economy is very strong in comparison to the official economy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buying power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brand awareness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all desired brands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Shopkeeper can arrange any brand within 02 days on consumer demand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Shoppers are enjoying very good prices even from Dubai Duty free shop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Banks and stores are giving discounts even on perfumery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rajan Pro 3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70" y="211520"/>
            <a:ext cx="1043352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ctr">
              <a:defRPr sz="5400" b="1">
                <a:ln/>
                <a:solidFill>
                  <a:srgbClr val="9B7B3A"/>
                </a:solidFill>
                <a:latin typeface="Times New Roman" panose="02020603050405020304" pitchFamily="18" charset="0"/>
                <a:ea typeface="Trajan Pro 3" charset="0"/>
                <a:cs typeface="Times New Roman" panose="02020603050405020304" pitchFamily="18" charset="0"/>
              </a:defRPr>
            </a:lvl1pPr>
          </a:lstStyle>
          <a:p>
            <a:r>
              <a:rPr lang="en-US" sz="4000" dirty="0"/>
              <a:t>ADVANTAGES OF PAKISTAN’S PERFUME MARKET</a:t>
            </a:r>
          </a:p>
        </p:txBody>
      </p:sp>
    </p:spTree>
    <p:extLst>
      <p:ext uri="{BB962C8B-B14F-4D97-AF65-F5344CB8AC3E}">
        <p14:creationId xmlns:p14="http://schemas.microsoft.com/office/powerpoint/2010/main" val="6703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3101" y="249867"/>
            <a:ext cx="947377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STRENGTH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Experienced and progressive leadership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KNOWLEDGE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Market insight and understanding of customers’ aspiration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PRESENCE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Operations in all metropolises of Pakistan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TECHNOLOGY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MIS-based tracking and monitoring on SAP systems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TEAM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High-caliber, energetic professionals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TRAINING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Organized training and skill development of the workforce</a:t>
            </a:r>
          </a:p>
        </p:txBody>
      </p:sp>
    </p:spTree>
    <p:extLst>
      <p:ext uri="{BB962C8B-B14F-4D97-AF65-F5344CB8AC3E}">
        <p14:creationId xmlns:p14="http://schemas.microsoft.com/office/powerpoint/2010/main" val="2060020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450" y="2990850"/>
            <a:ext cx="828675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ctr">
              <a:defRPr sz="5400" b="1">
                <a:ln/>
                <a:solidFill>
                  <a:srgbClr val="9B7B3A"/>
                </a:solidFill>
                <a:latin typeface="Times New Roman" panose="02020603050405020304" pitchFamily="18" charset="0"/>
                <a:ea typeface="Trajan Pro 3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Eleganz Luxury Organization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3112023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05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3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2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600"/>
            <a:ext cx="12170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35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0300" y="2529291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ctr">
              <a:defRPr sz="5400" b="1">
                <a:ln/>
                <a:solidFill>
                  <a:srgbClr val="9B7B3A"/>
                </a:solidFill>
                <a:latin typeface="Times New Roman" panose="02020603050405020304" pitchFamily="18" charset="0"/>
                <a:ea typeface="Trajan Pro 3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585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227" y="1481035"/>
            <a:ext cx="110936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and fluctuation in the exchange rate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(authorized and grey market both suffer from it)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duty structure and taxes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Retail prices are not established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Departmental stores, super markets and drug stores are key avenues for perfume retail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compared to modern, traditional market is more established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module of fragrance is based on wholesale prices, even outlets targeting SECs C &amp; 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rajan Pro 3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5342" y="90663"/>
            <a:ext cx="975883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ctr">
              <a:defRPr sz="5400" b="1">
                <a:ln/>
                <a:solidFill>
                  <a:srgbClr val="9B7B3A"/>
                </a:solidFill>
                <a:latin typeface="Times New Roman" panose="02020603050405020304" pitchFamily="18" charset="0"/>
                <a:ea typeface="Trajan Pro 3" charset="0"/>
                <a:cs typeface="Times New Roman" panose="02020603050405020304" pitchFamily="18" charset="0"/>
              </a:defRPr>
            </a:lvl1pPr>
          </a:lstStyle>
          <a:p>
            <a:r>
              <a:rPr lang="en-US" sz="3600" dirty="0"/>
              <a:t>CHALLENGES OF PAKISTAN’S PERFUME MARKET</a:t>
            </a:r>
          </a:p>
        </p:txBody>
      </p:sp>
    </p:spTree>
    <p:extLst>
      <p:ext uri="{BB962C8B-B14F-4D97-AF65-F5344CB8AC3E}">
        <p14:creationId xmlns:p14="http://schemas.microsoft.com/office/powerpoint/2010/main" val="78231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9350" y="2118039"/>
            <a:ext cx="919147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ctr">
              <a:defRPr sz="5400" b="1">
                <a:ln/>
                <a:solidFill>
                  <a:srgbClr val="9B7B3A"/>
                </a:solidFill>
                <a:latin typeface="Times New Roman" panose="02020603050405020304" pitchFamily="18" charset="0"/>
                <a:ea typeface="Trajan Pro 3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Eleganz</a:t>
            </a:r>
            <a:r>
              <a:rPr lang="en-US" dirty="0"/>
              <a:t> Luxury (Pvt.) Limited</a:t>
            </a:r>
          </a:p>
          <a:p>
            <a:r>
              <a:rPr lang="en-US" dirty="0"/>
              <a:t>Pakistan</a:t>
            </a:r>
          </a:p>
        </p:txBody>
      </p:sp>
    </p:spTree>
    <p:extLst>
      <p:ext uri="{BB962C8B-B14F-4D97-AF65-F5344CB8AC3E}">
        <p14:creationId xmlns:p14="http://schemas.microsoft.com/office/powerpoint/2010/main" val="367873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1AC87A-3A7A-42AA-83B1-DFCF6D4D8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5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3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5E7A54-BD17-403A-9142-3CBBD819A03A}"/>
              </a:ext>
            </a:extLst>
          </p:cNvPr>
          <p:cNvSpPr txBox="1"/>
          <p:nvPr/>
        </p:nvSpPr>
        <p:spPr>
          <a:xfrm>
            <a:off x="2425148" y="4352660"/>
            <a:ext cx="7345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rajan Pro 3" charset="0"/>
                <a:cs typeface="Times New Roman" panose="02020603050405020304" pitchFamily="18" charset="0"/>
              </a:rPr>
              <a:t>To introduce fashion and luxury brands in Pakistan’s market with international standards while building on our commitment with our valued partners</a:t>
            </a:r>
          </a:p>
        </p:txBody>
      </p:sp>
    </p:spTree>
    <p:extLst>
      <p:ext uri="{BB962C8B-B14F-4D97-AF65-F5344CB8AC3E}">
        <p14:creationId xmlns:p14="http://schemas.microsoft.com/office/powerpoint/2010/main" val="150553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5E7A54-BD17-403A-9142-3CBBD819A03A}"/>
              </a:ext>
            </a:extLst>
          </p:cNvPr>
          <p:cNvSpPr txBox="1"/>
          <p:nvPr/>
        </p:nvSpPr>
        <p:spPr>
          <a:xfrm>
            <a:off x="2425148" y="4352660"/>
            <a:ext cx="7345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rajan Pro 3" charset="0"/>
                <a:cs typeface="Times New Roman" panose="02020603050405020304" pitchFamily="18" charset="0"/>
              </a:rPr>
              <a:t>To sustain our leadership position in the cosmetics and fine fragrances market of Pakistan</a:t>
            </a:r>
          </a:p>
        </p:txBody>
      </p:sp>
    </p:spTree>
    <p:extLst>
      <p:ext uri="{BB962C8B-B14F-4D97-AF65-F5344CB8AC3E}">
        <p14:creationId xmlns:p14="http://schemas.microsoft.com/office/powerpoint/2010/main" val="922047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306</Words>
  <Application>Microsoft Office PowerPoint</Application>
  <PresentationFormat>Widescreen</PresentationFormat>
  <Paragraphs>64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Aqif Ismail</cp:lastModifiedBy>
  <cp:revision>144</cp:revision>
  <dcterms:created xsi:type="dcterms:W3CDTF">2019-09-20T14:26:40Z</dcterms:created>
  <dcterms:modified xsi:type="dcterms:W3CDTF">2022-03-29T06:38:12Z</dcterms:modified>
</cp:coreProperties>
</file>